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handoutMasterIdLst>
    <p:handoutMasterId r:id="rId15"/>
  </p:handoutMasterIdLst>
  <p:sldIdLst>
    <p:sldId id="256" r:id="rId2"/>
    <p:sldId id="267" r:id="rId3"/>
    <p:sldId id="268" r:id="rId4"/>
    <p:sldId id="269" r:id="rId5"/>
    <p:sldId id="270" r:id="rId6"/>
    <p:sldId id="271" r:id="rId7"/>
    <p:sldId id="272" r:id="rId8"/>
    <p:sldId id="273" r:id="rId9"/>
    <p:sldId id="275" r:id="rId10"/>
    <p:sldId id="276" r:id="rId11"/>
    <p:sldId id="278" r:id="rId12"/>
    <p:sldId id="277" r:id="rId13"/>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1qWcjHBIRSad9qQUvbW3qw==" hashData="woEXpneAqPgSLyJHrGAvUT6NPeQ="/>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CC9900"/>
    <a:srgbClr val="B2CAF0"/>
    <a:srgbClr val="0099CC"/>
    <a:srgbClr val="00CC66"/>
    <a:srgbClr val="00CC00"/>
    <a:srgbClr val="CCFF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3" d="100"/>
          <a:sy n="123" d="100"/>
        </p:scale>
        <p:origin x="-1098" y="-3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sz="quarter" idx="1"/>
          </p:nvPr>
        </p:nvSpPr>
        <p:spPr>
          <a:xfrm>
            <a:off x="4014101" y="0"/>
            <a:ext cx="3070860" cy="468630"/>
          </a:xfrm>
          <a:prstGeom prst="rect">
            <a:avLst/>
          </a:prstGeom>
        </p:spPr>
        <p:txBody>
          <a:bodyPr vert="horz" lIns="94046" tIns="47023" rIns="94046" bIns="47023" rtlCol="0"/>
          <a:lstStyle>
            <a:lvl1pPr algn="r">
              <a:defRPr sz="1200"/>
            </a:lvl1pPr>
          </a:lstStyle>
          <a:p>
            <a:fld id="{F1A41E7E-1942-480B-A600-F86601281A05}" type="datetimeFigureOut">
              <a:rPr lang="en-US" smtClean="0"/>
              <a:pPr/>
              <a:t>7/25/2012</a:t>
            </a:fld>
            <a:endParaRPr lang="en-US"/>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5" name="Slide Number Placeholder 4"/>
          <p:cNvSpPr>
            <a:spLocks noGrp="1"/>
          </p:cNvSpPr>
          <p:nvPr>
            <p:ph type="sldNum" sz="quarter" idx="3"/>
          </p:nvPr>
        </p:nvSpPr>
        <p:spPr>
          <a:xfrm>
            <a:off x="4014101" y="8902343"/>
            <a:ext cx="3070860" cy="468630"/>
          </a:xfrm>
          <a:prstGeom prst="rect">
            <a:avLst/>
          </a:prstGeom>
        </p:spPr>
        <p:txBody>
          <a:bodyPr vert="horz" lIns="94046" tIns="47023" rIns="94046" bIns="47023" rtlCol="0" anchor="b"/>
          <a:lstStyle>
            <a:lvl1pPr algn="r">
              <a:defRPr sz="1200"/>
            </a:lvl1pPr>
          </a:lstStyle>
          <a:p>
            <a:fld id="{37C49A36-2898-4A1D-A9BD-20CD18085CB0}" type="slidenum">
              <a:rPr lang="en-US" smtClean="0"/>
              <a:pPr/>
              <a:t>‹#›</a:t>
            </a:fld>
            <a:endParaRPr lang="en-US"/>
          </a:p>
        </p:txBody>
      </p:sp>
    </p:spTree>
    <p:extLst>
      <p:ext uri="{BB962C8B-B14F-4D97-AF65-F5344CB8AC3E}">
        <p14:creationId xmlns:p14="http://schemas.microsoft.com/office/powerpoint/2010/main" val="4202667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1" y="0"/>
            <a:ext cx="3070860" cy="468630"/>
          </a:xfrm>
          <a:prstGeom prst="rect">
            <a:avLst/>
          </a:prstGeom>
        </p:spPr>
        <p:txBody>
          <a:bodyPr vert="horz" lIns="94046" tIns="47023" rIns="94046" bIns="47023" rtlCol="0"/>
          <a:lstStyle>
            <a:lvl1pPr algn="r">
              <a:defRPr sz="1200"/>
            </a:lvl1pPr>
          </a:lstStyle>
          <a:p>
            <a:fld id="{B77C6E00-5D03-4E61-993F-E481E94C7802}" type="datetimeFigureOut">
              <a:rPr lang="en-US" smtClean="0"/>
              <a:pPr/>
              <a:t>7/25/2012</a:t>
            </a:fld>
            <a:endParaRPr lang="en-US"/>
          </a:p>
        </p:txBody>
      </p:sp>
      <p:sp>
        <p:nvSpPr>
          <p:cNvPr id="4" name="Slide Image Placeholder 3"/>
          <p:cNvSpPr>
            <a:spLocks noGrp="1" noRot="1" noChangeAspect="1"/>
          </p:cNvSpPr>
          <p:nvPr>
            <p:ph type="sldImg" idx="2"/>
          </p:nvPr>
        </p:nvSpPr>
        <p:spPr>
          <a:xfrm>
            <a:off x="1198563" y="701675"/>
            <a:ext cx="4689475" cy="3516313"/>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1" y="4451986"/>
            <a:ext cx="5669280" cy="4217670"/>
          </a:xfrm>
          <a:prstGeom prst="rect">
            <a:avLst/>
          </a:prstGeom>
        </p:spPr>
        <p:txBody>
          <a:bodyPr vert="horz" lIns="94046" tIns="47023" rIns="94046" bIns="47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1" y="8902343"/>
            <a:ext cx="3070860" cy="468630"/>
          </a:xfrm>
          <a:prstGeom prst="rect">
            <a:avLst/>
          </a:prstGeom>
        </p:spPr>
        <p:txBody>
          <a:bodyPr vert="horz" lIns="94046" tIns="47023" rIns="94046" bIns="47023" rtlCol="0" anchor="b"/>
          <a:lstStyle>
            <a:lvl1pPr algn="r">
              <a:defRPr sz="1200"/>
            </a:lvl1pPr>
          </a:lstStyle>
          <a:p>
            <a:fld id="{EAF82DFD-C5FC-4594-B727-ACBB1023FC6E}" type="slidenum">
              <a:rPr lang="en-US" smtClean="0"/>
              <a:pPr/>
              <a:t>‹#›</a:t>
            </a:fld>
            <a:endParaRPr lang="en-US"/>
          </a:p>
        </p:txBody>
      </p:sp>
    </p:spTree>
    <p:extLst>
      <p:ext uri="{BB962C8B-B14F-4D97-AF65-F5344CB8AC3E}">
        <p14:creationId xmlns:p14="http://schemas.microsoft.com/office/powerpoint/2010/main" val="605726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9125342-8E3B-4842-953C-8CDD141579CB}" type="datetimeFigureOut">
              <a:rPr lang="en-US" smtClean="0"/>
              <a:pPr/>
              <a:t>7/25/2012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27A8C74-4B7F-41ED-BB93-910316C44AA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125342-8E3B-4842-953C-8CDD141579CB}" type="datetimeFigureOut">
              <a:rPr lang="en-US" smtClean="0"/>
              <a:pPr/>
              <a:t>7/25/2012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7A8C74-4B7F-41ED-BB93-910316C44A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125342-8E3B-4842-953C-8CDD141579CB}" type="datetimeFigureOut">
              <a:rPr lang="en-US" smtClean="0"/>
              <a:pPr/>
              <a:t>7/25/2012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7A8C74-4B7F-41ED-BB93-910316C44A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125342-8E3B-4842-953C-8CDD141579CB}" type="datetimeFigureOut">
              <a:rPr lang="en-US" smtClean="0"/>
              <a:pPr/>
              <a:t>7/25/2012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7A8C74-4B7F-41ED-BB93-910316C44A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9125342-8E3B-4842-953C-8CDD141579CB}" type="datetimeFigureOut">
              <a:rPr lang="en-US" smtClean="0"/>
              <a:pPr/>
              <a:t>7/25/2012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7A8C74-4B7F-41ED-BB93-910316C44AA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125342-8E3B-4842-953C-8CDD141579CB}" type="datetimeFigureOut">
              <a:rPr lang="en-US" smtClean="0"/>
              <a:pPr/>
              <a:t>7/25/2012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27A8C74-4B7F-41ED-BB93-910316C44A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9125342-8E3B-4842-953C-8CDD141579CB}" type="datetimeFigureOut">
              <a:rPr lang="en-US" smtClean="0"/>
              <a:pPr/>
              <a:t>7/25/2012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27A8C74-4B7F-41ED-BB93-910316C44A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9125342-8E3B-4842-953C-8CDD141579CB}" type="datetimeFigureOut">
              <a:rPr lang="en-US" smtClean="0"/>
              <a:pPr/>
              <a:t>7/25/2012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27A8C74-4B7F-41ED-BB93-910316C44A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9125342-8E3B-4842-953C-8CDD141579CB}" type="datetimeFigureOut">
              <a:rPr lang="en-US" smtClean="0"/>
              <a:pPr/>
              <a:t>7/25/2012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27A8C74-4B7F-41ED-BB93-910316C44AA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125342-8E3B-4842-953C-8CDD141579CB}" type="datetimeFigureOut">
              <a:rPr lang="en-US" smtClean="0"/>
              <a:pPr/>
              <a:t>7/25/2012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27A8C74-4B7F-41ED-BB93-910316C44A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9125342-8E3B-4842-953C-8CDD141579CB}" type="datetimeFigureOut">
              <a:rPr lang="en-US" smtClean="0"/>
              <a:pPr/>
              <a:t>7/25/2012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27A8C74-4B7F-41ED-BB93-910316C44AA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9125342-8E3B-4842-953C-8CDD141579CB}" type="datetimeFigureOut">
              <a:rPr lang="en-US" smtClean="0"/>
              <a:pPr/>
              <a:t>7/25/2012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27A8C74-4B7F-41ED-BB93-910316C44AA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aepronet.org/" TargetMode="Externa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epronet.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epronet.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epronet.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epronet.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epronet.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epronet.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epronet.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epronet.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epronet.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epronet.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epronet.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28600"/>
            <a:ext cx="7086600" cy="1600200"/>
          </a:xfrm>
          <a:solidFill>
            <a:schemeClr val="accent1">
              <a:lumMod val="20000"/>
              <a:lumOff val="80000"/>
            </a:schemeClr>
          </a:solidFill>
          <a:ln>
            <a:solidFill>
              <a:schemeClr val="accent1">
                <a:lumMod val="20000"/>
                <a:lumOff val="80000"/>
              </a:schemeClr>
            </a:solidFill>
          </a:ln>
        </p:spPr>
        <p:style>
          <a:lnRef idx="2">
            <a:schemeClr val="accent2"/>
          </a:lnRef>
          <a:fillRef idx="1">
            <a:schemeClr val="lt1"/>
          </a:fillRef>
          <a:effectRef idx="0">
            <a:schemeClr val="accent2"/>
          </a:effectRef>
          <a:fontRef idx="minor">
            <a:schemeClr val="dk1"/>
          </a:fontRef>
        </p:style>
        <p:txBody>
          <a:bodyPr>
            <a:noAutofit/>
          </a:bodyPr>
          <a:lstStyle/>
          <a:p>
            <a:r>
              <a:rPr lang="en-US" sz="4000" dirty="0" smtClean="0">
                <a:ln w="18415" cmpd="sng">
                  <a:noFill/>
                  <a:prstDash val="solid"/>
                </a:ln>
                <a:solidFill>
                  <a:srgbClr val="CC9900"/>
                </a:solidFill>
                <a:effectLst/>
                <a:latin typeface="Calibri" pitchFamily="34" charset="0"/>
                <a:cs typeface="Calibri" pitchFamily="34" charset="0"/>
              </a:rPr>
              <a:t>Professional Liability</a:t>
            </a:r>
            <a:r>
              <a:rPr lang="en-US" sz="4000" smtClean="0">
                <a:ln w="18415" cmpd="sng">
                  <a:noFill/>
                  <a:prstDash val="solid"/>
                </a:ln>
                <a:solidFill>
                  <a:srgbClr val="CC9900"/>
                </a:solidFill>
                <a:effectLst/>
                <a:latin typeface="Calibri" pitchFamily="34" charset="0"/>
                <a:cs typeface="Calibri" pitchFamily="34" charset="0"/>
              </a:rPr>
              <a:t/>
            </a:r>
            <a:br>
              <a:rPr lang="en-US" sz="4000" smtClean="0">
                <a:ln w="18415" cmpd="sng">
                  <a:noFill/>
                  <a:prstDash val="solid"/>
                </a:ln>
                <a:solidFill>
                  <a:srgbClr val="CC9900"/>
                </a:solidFill>
                <a:effectLst/>
                <a:latin typeface="Calibri" pitchFamily="34" charset="0"/>
                <a:cs typeface="Calibri" pitchFamily="34" charset="0"/>
              </a:rPr>
            </a:br>
            <a:r>
              <a:rPr lang="en-US" sz="4000" smtClean="0">
                <a:ln w="18415" cmpd="sng">
                  <a:noFill/>
                  <a:prstDash val="solid"/>
                </a:ln>
                <a:solidFill>
                  <a:srgbClr val="CC9900"/>
                </a:solidFill>
                <a:effectLst/>
                <a:latin typeface="Calibri" pitchFamily="34" charset="0"/>
                <a:cs typeface="Calibri" pitchFamily="34" charset="0"/>
              </a:rPr>
              <a:t>Nuances &amp; </a:t>
            </a:r>
            <a:r>
              <a:rPr lang="en-US" sz="4000" dirty="0" smtClean="0">
                <a:ln w="18415" cmpd="sng">
                  <a:noFill/>
                  <a:prstDash val="solid"/>
                </a:ln>
                <a:solidFill>
                  <a:srgbClr val="CC9900"/>
                </a:solidFill>
                <a:effectLst/>
                <a:latin typeface="Calibri" pitchFamily="34" charset="0"/>
                <a:cs typeface="Calibri" pitchFamily="34" charset="0"/>
              </a:rPr>
              <a:t>Endorsements</a:t>
            </a:r>
            <a:endParaRPr lang="en-US" sz="4000" dirty="0">
              <a:ln w="18415" cmpd="sng">
                <a:noFill/>
                <a:prstDash val="solid"/>
              </a:ln>
              <a:solidFill>
                <a:srgbClr val="CC9900"/>
              </a:solidFill>
              <a:effectLst/>
              <a:latin typeface="Calibri" pitchFamily="34" charset="0"/>
              <a:cs typeface="Calibri" pitchFamily="34" charset="0"/>
            </a:endParaRPr>
          </a:p>
        </p:txBody>
      </p:sp>
      <p:sp>
        <p:nvSpPr>
          <p:cNvPr id="3" name="Subtitle 2"/>
          <p:cNvSpPr>
            <a:spLocks noGrp="1"/>
          </p:cNvSpPr>
          <p:nvPr>
            <p:ph type="subTitle" idx="1"/>
          </p:nvPr>
        </p:nvSpPr>
        <p:spPr>
          <a:xfrm>
            <a:off x="2286000" y="3962400"/>
            <a:ext cx="6553200" cy="2514600"/>
          </a:xfrm>
        </p:spPr>
        <p:txBody>
          <a:bodyPr>
            <a:noAutofit/>
          </a:bodyPr>
          <a:lstStyle/>
          <a:p>
            <a:pPr algn="ctr"/>
            <a:r>
              <a:rPr lang="en-US" sz="2000" b="1" dirty="0" smtClean="0">
                <a:solidFill>
                  <a:srgbClr val="002060"/>
                </a:solidFill>
                <a:latin typeface="Century Gothic" pitchFamily="34" charset="0"/>
              </a:rPr>
              <a:t>Leslie E. Pancoast, CIC, RPLU, President</a:t>
            </a:r>
            <a:r>
              <a:rPr lang="en-US" sz="2000" dirty="0" smtClean="0">
                <a:solidFill>
                  <a:srgbClr val="002060"/>
                </a:solidFill>
                <a:latin typeface="Century Gothic" pitchFamily="34" charset="0"/>
              </a:rPr>
              <a:t/>
            </a:r>
            <a:br>
              <a:rPr lang="en-US" sz="2000" dirty="0" smtClean="0">
                <a:solidFill>
                  <a:srgbClr val="002060"/>
                </a:solidFill>
                <a:latin typeface="Century Gothic" pitchFamily="34" charset="0"/>
              </a:rPr>
            </a:br>
            <a:r>
              <a:rPr lang="en-US" sz="2000" i="1" dirty="0" smtClean="0">
                <a:solidFill>
                  <a:srgbClr val="002060"/>
                </a:solidFill>
                <a:latin typeface="Century Gothic" pitchFamily="34" charset="0"/>
              </a:rPr>
              <a:t>a/e</a:t>
            </a:r>
            <a:r>
              <a:rPr lang="en-US" sz="2000" dirty="0" smtClean="0">
                <a:solidFill>
                  <a:srgbClr val="002060"/>
                </a:solidFill>
                <a:latin typeface="Century Gothic" pitchFamily="34" charset="0"/>
              </a:rPr>
              <a:t> </a:t>
            </a:r>
            <a:r>
              <a:rPr lang="en-US" sz="2000" dirty="0" err="1" smtClean="0">
                <a:solidFill>
                  <a:srgbClr val="002060"/>
                </a:solidFill>
                <a:latin typeface="Century Gothic" pitchFamily="34" charset="0"/>
              </a:rPr>
              <a:t>ProNet</a:t>
            </a:r>
            <a:r>
              <a:rPr lang="en-US" sz="2000" dirty="0" smtClean="0">
                <a:solidFill>
                  <a:srgbClr val="002060"/>
                </a:solidFill>
                <a:latin typeface="Century Gothic" pitchFamily="34" charset="0"/>
              </a:rPr>
              <a:t>  </a:t>
            </a:r>
            <a:r>
              <a:rPr lang="en-US" sz="2000" dirty="0" smtClean="0">
                <a:solidFill>
                  <a:srgbClr val="002060"/>
                </a:solidFill>
                <a:latin typeface="Century Gothic" pitchFamily="34" charset="0"/>
                <a:sym typeface="Wingdings"/>
              </a:rPr>
              <a:t>   </a:t>
            </a:r>
            <a:r>
              <a:rPr lang="en-US" sz="2000" u="sng" dirty="0" smtClean="0">
                <a:solidFill>
                  <a:srgbClr val="002060"/>
                </a:solidFill>
                <a:latin typeface="Century Gothic" pitchFamily="34" charset="0"/>
                <a:sym typeface="Wingdings"/>
                <a:hlinkClick r:id="rId2"/>
              </a:rPr>
              <a:t>www.aepronet.org</a:t>
            </a:r>
            <a:r>
              <a:rPr lang="en-US" sz="2000" dirty="0" smtClean="0">
                <a:solidFill>
                  <a:srgbClr val="002060"/>
                </a:solidFill>
                <a:latin typeface="Century Gothic" pitchFamily="34" charset="0"/>
              </a:rPr>
              <a:t/>
            </a:r>
            <a:br>
              <a:rPr lang="en-US" sz="2000" dirty="0" smtClean="0">
                <a:solidFill>
                  <a:srgbClr val="002060"/>
                </a:solidFill>
                <a:latin typeface="Century Gothic" pitchFamily="34" charset="0"/>
              </a:rPr>
            </a:br>
            <a:r>
              <a:rPr lang="en-US" sz="2000" dirty="0" smtClean="0">
                <a:solidFill>
                  <a:srgbClr val="002060"/>
                </a:solidFill>
                <a:latin typeface="Century Gothic" pitchFamily="34" charset="0"/>
              </a:rPr>
              <a:t>Insurance &amp; Risk Management for Design Firms</a:t>
            </a:r>
          </a:p>
          <a:p>
            <a:pPr algn="ctr"/>
            <a:r>
              <a:rPr lang="en-US" sz="2000" dirty="0" smtClean="0">
                <a:solidFill>
                  <a:srgbClr val="002060"/>
                </a:solidFill>
                <a:latin typeface="Century Gothic" pitchFamily="34" charset="0"/>
              </a:rPr>
              <a:t/>
            </a:r>
            <a:br>
              <a:rPr lang="en-US" sz="2000" dirty="0" smtClean="0">
                <a:solidFill>
                  <a:srgbClr val="002060"/>
                </a:solidFill>
                <a:latin typeface="Century Gothic" pitchFamily="34" charset="0"/>
              </a:rPr>
            </a:br>
            <a:r>
              <a:rPr lang="en-US" sz="2000" dirty="0" smtClean="0">
                <a:solidFill>
                  <a:srgbClr val="002060"/>
                </a:solidFill>
                <a:latin typeface="Century Gothic" pitchFamily="34" charset="0"/>
              </a:rPr>
              <a:t>Managing Partner, IOA Insurance Services</a:t>
            </a:r>
            <a:br>
              <a:rPr lang="en-US" sz="2000" dirty="0" smtClean="0">
                <a:solidFill>
                  <a:srgbClr val="002060"/>
                </a:solidFill>
                <a:latin typeface="Century Gothic" pitchFamily="34" charset="0"/>
              </a:rPr>
            </a:br>
            <a:r>
              <a:rPr lang="en-US" sz="2000" dirty="0" smtClean="0">
                <a:solidFill>
                  <a:srgbClr val="002060"/>
                </a:solidFill>
                <a:latin typeface="Century Gothic" pitchFamily="34" charset="0"/>
              </a:rPr>
              <a:t>3875 </a:t>
            </a:r>
            <a:r>
              <a:rPr lang="en-US" sz="2000" dirty="0" err="1" smtClean="0">
                <a:solidFill>
                  <a:srgbClr val="002060"/>
                </a:solidFill>
                <a:latin typeface="Century Gothic" pitchFamily="34" charset="0"/>
              </a:rPr>
              <a:t>Hopyard</a:t>
            </a:r>
            <a:r>
              <a:rPr lang="en-US" sz="2000" dirty="0" smtClean="0">
                <a:solidFill>
                  <a:srgbClr val="002060"/>
                </a:solidFill>
                <a:latin typeface="Century Gothic" pitchFamily="34" charset="0"/>
              </a:rPr>
              <a:t> Rd., Ste. 240, Pleasanton, CA 94588</a:t>
            </a:r>
            <a:br>
              <a:rPr lang="en-US" sz="2000" dirty="0" smtClean="0">
                <a:solidFill>
                  <a:srgbClr val="002060"/>
                </a:solidFill>
                <a:latin typeface="Century Gothic" pitchFamily="34" charset="0"/>
              </a:rPr>
            </a:br>
            <a:r>
              <a:rPr lang="en-US" sz="2000" dirty="0" smtClean="0">
                <a:solidFill>
                  <a:srgbClr val="002060"/>
                </a:solidFill>
                <a:latin typeface="Century Gothic" pitchFamily="34" charset="0"/>
              </a:rPr>
              <a:t>925-660-3510  </a:t>
            </a:r>
            <a:r>
              <a:rPr lang="en-US" sz="2000" dirty="0" smtClean="0">
                <a:solidFill>
                  <a:srgbClr val="002060"/>
                </a:solidFill>
                <a:latin typeface="Century Gothic" pitchFamily="34" charset="0"/>
                <a:sym typeface="Wingdings"/>
              </a:rPr>
              <a:t>  leslie.pancoast@ioausa.com</a:t>
            </a:r>
            <a:r>
              <a:rPr lang="en-US" sz="2400" dirty="0" smtClean="0">
                <a:solidFill>
                  <a:srgbClr val="002060"/>
                </a:solidFill>
              </a:rPr>
              <a:t/>
            </a:r>
            <a:br>
              <a:rPr lang="en-US" sz="2400" dirty="0" smtClean="0">
                <a:solidFill>
                  <a:srgbClr val="002060"/>
                </a:solidFill>
              </a:rPr>
            </a:br>
            <a:r>
              <a:rPr lang="en-US" sz="2400" dirty="0" smtClean="0">
                <a:solidFill>
                  <a:srgbClr val="002060"/>
                </a:solidFill>
              </a:rPr>
              <a:t/>
            </a:r>
            <a:br>
              <a:rPr lang="en-US" sz="2400" dirty="0" smtClean="0">
                <a:solidFill>
                  <a:srgbClr val="002060"/>
                </a:solidFill>
              </a:rPr>
            </a:br>
            <a:endParaRPr lang="en-US" sz="2400" dirty="0">
              <a:solidFill>
                <a:srgbClr val="002060"/>
              </a:solidFill>
            </a:endParaRPr>
          </a:p>
          <a:p>
            <a:endParaRPr lang="en-US" sz="2400" dirty="0">
              <a:solidFill>
                <a:srgbClr val="002060"/>
              </a:solidFill>
            </a:endParaRPr>
          </a:p>
        </p:txBody>
      </p:sp>
      <p:pic>
        <p:nvPicPr>
          <p:cNvPr id="4" name="Picture 3" descr="Pancoast_Leslie_0051.JPG"/>
          <p:cNvPicPr/>
          <p:nvPr/>
        </p:nvPicPr>
        <p:blipFill>
          <a:blip r:embed="rId3" cstate="print"/>
          <a:stretch>
            <a:fillRect/>
          </a:stretch>
        </p:blipFill>
        <p:spPr>
          <a:xfrm>
            <a:off x="685800" y="4114800"/>
            <a:ext cx="1752600" cy="2438400"/>
          </a:xfrm>
          <a:prstGeom prst="rect">
            <a:avLst/>
          </a:prstGeom>
        </p:spPr>
      </p:pic>
      <p:pic>
        <p:nvPicPr>
          <p:cNvPr id="6" name="Picture 5" descr="Pronetlogo2006public.png">
            <a:hlinkClick r:id="rId2"/>
          </p:cNvPr>
          <p:cNvPicPr>
            <a:picLocks noChangeAspect="1"/>
          </p:cNvPicPr>
          <p:nvPr/>
        </p:nvPicPr>
        <p:blipFill>
          <a:blip r:embed="rId4" cstate="print"/>
          <a:stretch>
            <a:fillRect/>
          </a:stretch>
        </p:blipFill>
        <p:spPr>
          <a:xfrm>
            <a:off x="1272856" y="2438400"/>
            <a:ext cx="1501454" cy="1158644"/>
          </a:xfrm>
          <a:prstGeom prst="rect">
            <a:avLst/>
          </a:prstGeom>
        </p:spPr>
      </p:pic>
      <p:pic>
        <p:nvPicPr>
          <p:cNvPr id="3074" name="Picture 2" descr="SDA wo AIA afflication NOT OFFICIAL logo"/>
          <p:cNvPicPr>
            <a:picLocks noChangeAspect="1" noChangeArrowheads="1"/>
          </p:cNvPicPr>
          <p:nvPr/>
        </p:nvPicPr>
        <p:blipFill>
          <a:blip r:embed="rId5" cstate="print"/>
          <a:srcRect/>
          <a:stretch>
            <a:fillRect/>
          </a:stretch>
        </p:blipFill>
        <p:spPr bwMode="auto">
          <a:xfrm>
            <a:off x="3124200" y="2133600"/>
            <a:ext cx="2479290" cy="1411817"/>
          </a:xfrm>
          <a:prstGeom prst="rect">
            <a:avLst/>
          </a:prstGeom>
          <a:noFill/>
          <a:ln w="9525">
            <a:noFill/>
            <a:miter lim="800000"/>
            <a:headEnd/>
            <a:tailEnd/>
          </a:ln>
        </p:spPr>
      </p:pic>
      <p:pic>
        <p:nvPicPr>
          <p:cNvPr id="3076" name="Picture 4"/>
          <p:cNvPicPr>
            <a:picLocks noChangeAspect="1" noChangeArrowheads="1"/>
          </p:cNvPicPr>
          <p:nvPr/>
        </p:nvPicPr>
        <p:blipFill>
          <a:blip r:embed="rId6" cstate="print"/>
          <a:srcRect/>
          <a:stretch>
            <a:fillRect/>
          </a:stretch>
        </p:blipFill>
        <p:spPr bwMode="auto">
          <a:xfrm>
            <a:off x="5793860" y="2286000"/>
            <a:ext cx="2588140" cy="12718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9900"/>
                </a:solidFill>
              </a:rPr>
              <a:t>Full Prior Acts</a:t>
            </a:r>
            <a:endParaRPr lang="en-US" dirty="0">
              <a:solidFill>
                <a:srgbClr val="CC9900"/>
              </a:solidFill>
            </a:endParaRPr>
          </a:p>
        </p:txBody>
      </p:sp>
      <p:sp>
        <p:nvSpPr>
          <p:cNvPr id="3" name="Content Placeholder 2"/>
          <p:cNvSpPr>
            <a:spLocks noGrp="1"/>
          </p:cNvSpPr>
          <p:nvPr>
            <p:ph idx="1"/>
          </p:nvPr>
        </p:nvSpPr>
        <p:spPr>
          <a:xfrm>
            <a:off x="1435608" y="1295400"/>
            <a:ext cx="7498080" cy="4953000"/>
          </a:xfrm>
        </p:spPr>
        <p:txBody>
          <a:bodyPr>
            <a:normAutofit fontScale="92500" lnSpcReduction="10000"/>
          </a:bodyPr>
          <a:lstStyle/>
          <a:p>
            <a:r>
              <a:rPr lang="en-US" dirty="0" smtClean="0"/>
              <a:t>If your firm purchased professional liability insurance well after the firm was established, the inception date of the first policy purchased is likely the Retroactive Date.  </a:t>
            </a:r>
          </a:p>
          <a:p>
            <a:r>
              <a:rPr lang="en-US" dirty="0" smtClean="0">
                <a:solidFill>
                  <a:srgbClr val="003399"/>
                </a:solidFill>
              </a:rPr>
              <a:t>With a few years of insurance history, it may be possible to get the Retroactive Date removed, in effect.  </a:t>
            </a:r>
          </a:p>
          <a:p>
            <a:r>
              <a:rPr lang="en-US" dirty="0" smtClean="0"/>
              <a:t>The marketing efforts of your broker may produce a quote from one carrier who offers Full Prior Acts.  This leverage could influence other underwriters to follow suit.</a:t>
            </a:r>
            <a:endParaRPr lang="en-US" dirty="0"/>
          </a:p>
        </p:txBody>
      </p:sp>
      <p:pic>
        <p:nvPicPr>
          <p:cNvPr id="4" name="Picture 3" descr="Pronetlogo2006public.png">
            <a:hlinkClick r:id="rId2"/>
          </p:cNvPr>
          <p:cNvPicPr>
            <a:picLocks noChangeAspect="1"/>
          </p:cNvPicPr>
          <p:nvPr/>
        </p:nvPicPr>
        <p:blipFill>
          <a:blip r:embed="rId3" cstate="print"/>
          <a:stretch>
            <a:fillRect/>
          </a:stretch>
        </p:blipFill>
        <p:spPr>
          <a:xfrm>
            <a:off x="4572000" y="6061204"/>
            <a:ext cx="685800" cy="52921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9900"/>
                </a:solidFill>
              </a:rPr>
              <a:t>Manuscript Endorsements</a:t>
            </a:r>
            <a:endParaRPr lang="en-US" dirty="0">
              <a:solidFill>
                <a:srgbClr val="CC9900"/>
              </a:solidFill>
            </a:endParaRPr>
          </a:p>
        </p:txBody>
      </p:sp>
      <p:sp>
        <p:nvSpPr>
          <p:cNvPr id="3" name="Content Placeholder 2"/>
          <p:cNvSpPr>
            <a:spLocks noGrp="1"/>
          </p:cNvSpPr>
          <p:nvPr>
            <p:ph idx="1"/>
          </p:nvPr>
        </p:nvSpPr>
        <p:spPr/>
        <p:txBody>
          <a:bodyPr/>
          <a:lstStyle/>
          <a:p>
            <a:r>
              <a:rPr lang="en-US" dirty="0" smtClean="0"/>
              <a:t>Lastly, it’s worth mentioning that endorsements can be tailored to meet your needs.  </a:t>
            </a:r>
          </a:p>
          <a:p>
            <a:r>
              <a:rPr lang="en-US" dirty="0" smtClean="0"/>
              <a:t>There are many unique situations that arise with architects and engineers, and if the request/requirement is logical and measurable, underwriters are, generally, willing to accommodate the request.  </a:t>
            </a:r>
            <a:endParaRPr lang="en-US" dirty="0"/>
          </a:p>
        </p:txBody>
      </p:sp>
      <p:pic>
        <p:nvPicPr>
          <p:cNvPr id="4" name="Picture 3" descr="Pronetlogo2006public.png">
            <a:hlinkClick r:id="rId2"/>
          </p:cNvPr>
          <p:cNvPicPr>
            <a:picLocks noChangeAspect="1"/>
          </p:cNvPicPr>
          <p:nvPr/>
        </p:nvPicPr>
        <p:blipFill>
          <a:blip r:embed="rId3" cstate="print"/>
          <a:stretch>
            <a:fillRect/>
          </a:stretch>
        </p:blipFill>
        <p:spPr>
          <a:xfrm>
            <a:off x="4572000" y="5943600"/>
            <a:ext cx="838200" cy="64682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9900"/>
                </a:solidFill>
              </a:rPr>
              <a:t>Thank You	</a:t>
            </a:r>
            <a:endParaRPr lang="en-US" dirty="0">
              <a:solidFill>
                <a:srgbClr val="CC9900"/>
              </a:solidFill>
            </a:endParaRPr>
          </a:p>
        </p:txBody>
      </p:sp>
      <p:sp>
        <p:nvSpPr>
          <p:cNvPr id="3" name="Content Placeholder 2"/>
          <p:cNvSpPr>
            <a:spLocks noGrp="1"/>
          </p:cNvSpPr>
          <p:nvPr>
            <p:ph idx="1"/>
          </p:nvPr>
        </p:nvSpPr>
        <p:spPr/>
        <p:txBody>
          <a:bodyPr/>
          <a:lstStyle/>
          <a:p>
            <a:pPr>
              <a:buNone/>
            </a:pPr>
            <a:r>
              <a:rPr lang="en-US" dirty="0" smtClean="0"/>
              <a:t>Please contact your local a/e </a:t>
            </a:r>
            <a:r>
              <a:rPr lang="en-US" dirty="0" err="1" smtClean="0"/>
              <a:t>ProNet</a:t>
            </a:r>
            <a:r>
              <a:rPr lang="en-US" dirty="0" smtClean="0"/>
              <a:t> broker for assistance with your insurance needs or to answer any questions you might have.  Our Broker Locator will help lead the way.  </a:t>
            </a:r>
          </a:p>
          <a:p>
            <a:pPr algn="ctr">
              <a:buNone/>
            </a:pPr>
            <a:r>
              <a:rPr lang="en-US" dirty="0" smtClean="0">
                <a:hlinkClick r:id="rId2"/>
              </a:rPr>
              <a:t>www.aepronet.org</a:t>
            </a:r>
            <a:r>
              <a:rPr lang="en-US" dirty="0" smtClean="0"/>
              <a:t> </a:t>
            </a:r>
            <a:endParaRPr lang="en-US" dirty="0"/>
          </a:p>
        </p:txBody>
      </p:sp>
      <p:pic>
        <p:nvPicPr>
          <p:cNvPr id="4" name="Picture 3" descr="Pronetlogo2006public.png">
            <a:hlinkClick r:id="rId2"/>
          </p:cNvPr>
          <p:cNvPicPr>
            <a:picLocks noChangeAspect="1"/>
          </p:cNvPicPr>
          <p:nvPr/>
        </p:nvPicPr>
        <p:blipFill>
          <a:blip r:embed="rId3" cstate="print"/>
          <a:stretch>
            <a:fillRect/>
          </a:stretch>
        </p:blipFill>
        <p:spPr>
          <a:xfrm>
            <a:off x="4191000" y="4953000"/>
            <a:ext cx="1924399" cy="148502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9900"/>
                </a:solidFill>
              </a:rPr>
              <a:t>Professional Liability Coverage </a:t>
            </a:r>
            <a:endParaRPr lang="en-US" dirty="0">
              <a:solidFill>
                <a:srgbClr val="CC9900"/>
              </a:solidFill>
            </a:endParaRPr>
          </a:p>
        </p:txBody>
      </p:sp>
      <p:sp>
        <p:nvSpPr>
          <p:cNvPr id="3" name="Content Placeholder 2"/>
          <p:cNvSpPr>
            <a:spLocks noGrp="1"/>
          </p:cNvSpPr>
          <p:nvPr>
            <p:ph idx="1"/>
          </p:nvPr>
        </p:nvSpPr>
        <p:spPr/>
        <p:txBody>
          <a:bodyPr>
            <a:normAutofit/>
          </a:bodyPr>
          <a:lstStyle/>
          <a:p>
            <a:r>
              <a:rPr lang="en-US" dirty="0" smtClean="0">
                <a:solidFill>
                  <a:srgbClr val="003399"/>
                </a:solidFill>
              </a:rPr>
              <a:t>Protects the firm against negligence claims</a:t>
            </a:r>
          </a:p>
          <a:p>
            <a:r>
              <a:rPr lang="en-US" dirty="0" smtClean="0"/>
              <a:t>Covers bodily injury, property damage and economic losses</a:t>
            </a:r>
          </a:p>
          <a:p>
            <a:r>
              <a:rPr lang="en-US" dirty="0" smtClean="0">
                <a:solidFill>
                  <a:srgbClr val="003399"/>
                </a:solidFill>
              </a:rPr>
              <a:t>Provides defense and indemnity</a:t>
            </a:r>
          </a:p>
          <a:p>
            <a:r>
              <a:rPr lang="en-US" dirty="0" smtClean="0"/>
              <a:t>Most professional liability programs provide risk management as a value-added service</a:t>
            </a:r>
          </a:p>
          <a:p>
            <a:pPr>
              <a:buNone/>
            </a:pPr>
            <a:r>
              <a:rPr lang="en-US" dirty="0" smtClean="0">
                <a:solidFill>
                  <a:srgbClr val="003399"/>
                </a:solidFill>
              </a:rPr>
              <a:t> </a:t>
            </a:r>
            <a:endParaRPr lang="en-US" dirty="0">
              <a:solidFill>
                <a:srgbClr val="003399"/>
              </a:solidFill>
            </a:endParaRPr>
          </a:p>
        </p:txBody>
      </p:sp>
      <p:pic>
        <p:nvPicPr>
          <p:cNvPr id="4" name="Picture 3" descr="Pronetlogo2006public.png">
            <a:hlinkClick r:id="rId2"/>
          </p:cNvPr>
          <p:cNvPicPr>
            <a:picLocks noChangeAspect="1"/>
          </p:cNvPicPr>
          <p:nvPr/>
        </p:nvPicPr>
        <p:blipFill>
          <a:blip r:embed="rId3" cstate="print"/>
          <a:stretch>
            <a:fillRect/>
          </a:stretch>
        </p:blipFill>
        <p:spPr>
          <a:xfrm>
            <a:off x="4343400" y="5943600"/>
            <a:ext cx="762000" cy="58802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9900"/>
                </a:solidFill>
              </a:rPr>
              <a:t>Nuances</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solidFill>
                  <a:srgbClr val="003399"/>
                </a:solidFill>
              </a:rPr>
              <a:t>Claims Made … </a:t>
            </a:r>
            <a:r>
              <a:rPr lang="en-US" i="1" dirty="0" smtClean="0">
                <a:solidFill>
                  <a:srgbClr val="003399"/>
                </a:solidFill>
              </a:rPr>
              <a:t>not Occurrence</a:t>
            </a:r>
          </a:p>
          <a:p>
            <a:pPr lvl="1"/>
            <a:r>
              <a:rPr lang="en-US" i="1" dirty="0" smtClean="0"/>
              <a:t>Coverage must be in place when the claim is made</a:t>
            </a:r>
          </a:p>
          <a:p>
            <a:pPr lvl="1"/>
            <a:r>
              <a:rPr lang="en-US" i="1" dirty="0" smtClean="0"/>
              <a:t>Negligent act, error or omission must have occurred on or after the Retroactive Date</a:t>
            </a:r>
            <a:endParaRPr lang="en-US" dirty="0" smtClean="0"/>
          </a:p>
          <a:p>
            <a:r>
              <a:rPr lang="en-US" dirty="0" smtClean="0">
                <a:solidFill>
                  <a:srgbClr val="003399"/>
                </a:solidFill>
              </a:rPr>
              <a:t>Liability limit includes both defense and indemnity, therefore, the limit may be eroded by defense costs</a:t>
            </a:r>
          </a:p>
          <a:p>
            <a:endParaRPr lang="en-US" dirty="0" smtClean="0"/>
          </a:p>
          <a:p>
            <a:endParaRPr lang="en-US" dirty="0" smtClean="0"/>
          </a:p>
          <a:p>
            <a:endParaRPr lang="en-US" dirty="0"/>
          </a:p>
        </p:txBody>
      </p:sp>
      <p:pic>
        <p:nvPicPr>
          <p:cNvPr id="4" name="Picture 3" descr="Pronetlogo2006public.png">
            <a:hlinkClick r:id="rId2"/>
          </p:cNvPr>
          <p:cNvPicPr>
            <a:picLocks noChangeAspect="1"/>
          </p:cNvPicPr>
          <p:nvPr/>
        </p:nvPicPr>
        <p:blipFill>
          <a:blip r:embed="rId3" cstate="print"/>
          <a:stretch>
            <a:fillRect/>
          </a:stretch>
        </p:blipFill>
        <p:spPr>
          <a:xfrm>
            <a:off x="4419600" y="6061204"/>
            <a:ext cx="685800" cy="52921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9900"/>
                </a:solidFill>
              </a:rPr>
              <a:t>First Dollar Defense</a:t>
            </a:r>
            <a:endParaRPr lang="en-US" dirty="0">
              <a:solidFill>
                <a:srgbClr val="CC9900"/>
              </a:solidFill>
            </a:endParaRPr>
          </a:p>
        </p:txBody>
      </p:sp>
      <p:sp>
        <p:nvSpPr>
          <p:cNvPr id="3" name="Content Placeholder 2"/>
          <p:cNvSpPr>
            <a:spLocks noGrp="1"/>
          </p:cNvSpPr>
          <p:nvPr>
            <p:ph idx="1"/>
          </p:nvPr>
        </p:nvSpPr>
        <p:spPr/>
        <p:txBody>
          <a:bodyPr>
            <a:normAutofit lnSpcReduction="10000"/>
          </a:bodyPr>
          <a:lstStyle/>
          <a:p>
            <a:r>
              <a:rPr lang="en-US" dirty="0" smtClean="0"/>
              <a:t>It can be difficult to start paying attorneys fees at the onset of an unexpected claim.</a:t>
            </a:r>
          </a:p>
          <a:p>
            <a:r>
              <a:rPr lang="en-US" dirty="0" smtClean="0">
                <a:solidFill>
                  <a:srgbClr val="003399"/>
                </a:solidFill>
              </a:rPr>
              <a:t>Under the standard policy, the deductible applies to defense costs at the start of a claim.</a:t>
            </a:r>
          </a:p>
          <a:p>
            <a:r>
              <a:rPr lang="en-US" dirty="0" smtClean="0"/>
              <a:t>With First Dollar Defense, the carrier pays the defense costs from the “first dollar,” and the insured only pays the deductible if/when an indemnity payment is made on their behalf.</a:t>
            </a:r>
          </a:p>
          <a:p>
            <a:pPr>
              <a:buNone/>
            </a:pPr>
            <a:endParaRPr lang="en-US" dirty="0"/>
          </a:p>
        </p:txBody>
      </p:sp>
      <p:pic>
        <p:nvPicPr>
          <p:cNvPr id="5" name="Picture 4" descr="Pronetlogo2006public.png">
            <a:hlinkClick r:id="rId2"/>
          </p:cNvPr>
          <p:cNvPicPr>
            <a:picLocks noChangeAspect="1"/>
          </p:cNvPicPr>
          <p:nvPr/>
        </p:nvPicPr>
        <p:blipFill>
          <a:blip r:embed="rId3" cstate="print"/>
          <a:stretch>
            <a:fillRect/>
          </a:stretch>
        </p:blipFill>
        <p:spPr>
          <a:xfrm>
            <a:off x="4419600" y="6061204"/>
            <a:ext cx="685800" cy="52921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9900"/>
                </a:solidFill>
              </a:rPr>
              <a:t>Project Specific Excess Limit</a:t>
            </a:r>
            <a:endParaRPr lang="en-US" dirty="0">
              <a:solidFill>
                <a:srgbClr val="CC9900"/>
              </a:solidFill>
            </a:endParaRPr>
          </a:p>
        </p:txBody>
      </p:sp>
      <p:sp>
        <p:nvSpPr>
          <p:cNvPr id="3" name="Content Placeholder 2"/>
          <p:cNvSpPr>
            <a:spLocks noGrp="1"/>
          </p:cNvSpPr>
          <p:nvPr>
            <p:ph idx="1"/>
          </p:nvPr>
        </p:nvSpPr>
        <p:spPr/>
        <p:txBody>
          <a:bodyPr>
            <a:normAutofit lnSpcReduction="10000"/>
          </a:bodyPr>
          <a:lstStyle/>
          <a:p>
            <a:pPr>
              <a:buNone/>
            </a:pPr>
            <a:r>
              <a:rPr lang="en-US" dirty="0" smtClean="0"/>
              <a:t>Does your contract require a higher professional liability limit than you currently have?  </a:t>
            </a:r>
          </a:p>
          <a:p>
            <a:r>
              <a:rPr lang="en-US" dirty="0" smtClean="0"/>
              <a:t>If so, you can add an excess limit specifically for that one project over your practice policy limit.  </a:t>
            </a:r>
          </a:p>
          <a:p>
            <a:r>
              <a:rPr lang="en-US" dirty="0" smtClean="0">
                <a:solidFill>
                  <a:srgbClr val="003399"/>
                </a:solidFill>
              </a:rPr>
              <a:t>Since the limit is dedicated to your client’s project, it may be easier to get them to pay for the endorsement.</a:t>
            </a:r>
          </a:p>
          <a:p>
            <a:r>
              <a:rPr lang="en-US" dirty="0" smtClean="0"/>
              <a:t>Not available on condos, typically.</a:t>
            </a:r>
            <a:endParaRPr lang="en-US" dirty="0"/>
          </a:p>
        </p:txBody>
      </p:sp>
      <p:pic>
        <p:nvPicPr>
          <p:cNvPr id="4" name="Picture 3" descr="Pronetlogo2006public.png">
            <a:hlinkClick r:id="rId2"/>
          </p:cNvPr>
          <p:cNvPicPr>
            <a:picLocks noChangeAspect="1"/>
          </p:cNvPicPr>
          <p:nvPr/>
        </p:nvPicPr>
        <p:blipFill>
          <a:blip r:embed="rId3" cstate="print"/>
          <a:stretch>
            <a:fillRect/>
          </a:stretch>
        </p:blipFill>
        <p:spPr>
          <a:xfrm>
            <a:off x="4572000" y="6178808"/>
            <a:ext cx="533400" cy="41161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9900"/>
                </a:solidFill>
              </a:rPr>
              <a:t>Client Specific Excess Limit</a:t>
            </a:r>
            <a:endParaRPr lang="en-US" dirty="0">
              <a:solidFill>
                <a:srgbClr val="CC9900"/>
              </a:solidFill>
            </a:endParaRPr>
          </a:p>
        </p:txBody>
      </p:sp>
      <p:sp>
        <p:nvSpPr>
          <p:cNvPr id="3" name="Content Placeholder 2"/>
          <p:cNvSpPr>
            <a:spLocks noGrp="1"/>
          </p:cNvSpPr>
          <p:nvPr>
            <p:ph idx="1"/>
          </p:nvPr>
        </p:nvSpPr>
        <p:spPr/>
        <p:txBody>
          <a:bodyPr>
            <a:normAutofit/>
          </a:bodyPr>
          <a:lstStyle/>
          <a:p>
            <a:pPr>
              <a:buNone/>
            </a:pPr>
            <a:r>
              <a:rPr lang="en-US" dirty="0" smtClean="0"/>
              <a:t>Do you have multiple projects with one client that require a higher liability limit than you currently have in place?  </a:t>
            </a:r>
          </a:p>
          <a:p>
            <a:r>
              <a:rPr lang="en-US" dirty="0" smtClean="0">
                <a:solidFill>
                  <a:srgbClr val="003399"/>
                </a:solidFill>
              </a:rPr>
              <a:t>If so, you can add an excess limit over your practice limit specifically for all projects performed for that one client. </a:t>
            </a:r>
          </a:p>
          <a:p>
            <a:r>
              <a:rPr lang="en-US" dirty="0" smtClean="0"/>
              <a:t>Since the limit is dedicated to your client’s projects, it may be easier to get them to pay for the endorsement.</a:t>
            </a:r>
          </a:p>
          <a:p>
            <a:endParaRPr lang="en-US" dirty="0"/>
          </a:p>
        </p:txBody>
      </p:sp>
      <p:pic>
        <p:nvPicPr>
          <p:cNvPr id="4" name="Picture 3" descr="Pronetlogo2006public.png">
            <a:hlinkClick r:id="rId2"/>
          </p:cNvPr>
          <p:cNvPicPr>
            <a:picLocks noChangeAspect="1"/>
          </p:cNvPicPr>
          <p:nvPr/>
        </p:nvPicPr>
        <p:blipFill>
          <a:blip r:embed="rId3" cstate="print"/>
          <a:stretch>
            <a:fillRect/>
          </a:stretch>
        </p:blipFill>
        <p:spPr>
          <a:xfrm>
            <a:off x="4572000" y="6061204"/>
            <a:ext cx="685800" cy="52921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C9900"/>
                </a:solidFill>
              </a:rPr>
              <a:t>Deductible Reduction/Indemnity</a:t>
            </a:r>
            <a:endParaRPr lang="en-US" dirty="0">
              <a:solidFill>
                <a:srgbClr val="CC9900"/>
              </a:solidFill>
            </a:endParaRPr>
          </a:p>
        </p:txBody>
      </p:sp>
      <p:sp>
        <p:nvSpPr>
          <p:cNvPr id="3" name="Content Placeholder 2"/>
          <p:cNvSpPr>
            <a:spLocks noGrp="1"/>
          </p:cNvSpPr>
          <p:nvPr>
            <p:ph idx="1"/>
          </p:nvPr>
        </p:nvSpPr>
        <p:spPr/>
        <p:txBody>
          <a:bodyPr>
            <a:normAutofit fontScale="85000" lnSpcReduction="10000"/>
          </a:bodyPr>
          <a:lstStyle/>
          <a:p>
            <a:pPr>
              <a:buNone/>
            </a:pPr>
            <a:r>
              <a:rPr lang="en-US" dirty="0" smtClean="0"/>
              <a:t>Does your firm’s professional liability policy have a $50K or $100K deductible or even higher?</a:t>
            </a:r>
          </a:p>
          <a:p>
            <a:r>
              <a:rPr lang="en-US" dirty="0" smtClean="0">
                <a:solidFill>
                  <a:srgbClr val="003399"/>
                </a:solidFill>
              </a:rPr>
              <a:t>Some contracts specify the maximum deductible the owner will accept on your policy.  It could be $5K or $10K, for example.  </a:t>
            </a:r>
          </a:p>
          <a:p>
            <a:r>
              <a:rPr lang="en-US" dirty="0" smtClean="0"/>
              <a:t>This endorsement allows you to contractually agree to a lower deductible than the one you have.  On the endorsement, you agree to indemnify the carrier for the difference between the deductible in your contract and the one you have on your policy.   There is typically no cost for the endorsement.      </a:t>
            </a:r>
            <a:endParaRPr lang="en-US" dirty="0"/>
          </a:p>
        </p:txBody>
      </p:sp>
      <p:pic>
        <p:nvPicPr>
          <p:cNvPr id="4" name="Picture 3" descr="Pronetlogo2006public.png">
            <a:hlinkClick r:id="rId2"/>
          </p:cNvPr>
          <p:cNvPicPr>
            <a:picLocks noChangeAspect="1"/>
          </p:cNvPicPr>
          <p:nvPr/>
        </p:nvPicPr>
        <p:blipFill>
          <a:blip r:embed="rId3" cstate="print"/>
          <a:stretch>
            <a:fillRect/>
          </a:stretch>
        </p:blipFill>
        <p:spPr>
          <a:xfrm>
            <a:off x="4572000" y="6061204"/>
            <a:ext cx="685800" cy="52921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9900"/>
                </a:solidFill>
              </a:rPr>
              <a:t>Waiver of Subrogation</a:t>
            </a:r>
            <a:endParaRPr lang="en-US" dirty="0">
              <a:solidFill>
                <a:srgbClr val="CC9900"/>
              </a:solidFill>
            </a:endParaRPr>
          </a:p>
        </p:txBody>
      </p:sp>
      <p:sp>
        <p:nvSpPr>
          <p:cNvPr id="3" name="Content Placeholder 2"/>
          <p:cNvSpPr>
            <a:spLocks noGrp="1"/>
          </p:cNvSpPr>
          <p:nvPr>
            <p:ph idx="1"/>
          </p:nvPr>
        </p:nvSpPr>
        <p:spPr/>
        <p:txBody>
          <a:bodyPr>
            <a:normAutofit lnSpcReduction="10000"/>
          </a:bodyPr>
          <a:lstStyle/>
          <a:p>
            <a:r>
              <a:rPr lang="en-US" dirty="0" smtClean="0"/>
              <a:t>Waiver of subrogation requirements have typically been applied to workers’ compensation.  Contracts, today, apply this requirement to other policies, too.</a:t>
            </a:r>
          </a:p>
          <a:p>
            <a:r>
              <a:rPr lang="en-US" dirty="0" smtClean="0">
                <a:solidFill>
                  <a:srgbClr val="003399"/>
                </a:solidFill>
              </a:rPr>
              <a:t>Many professional liability policy now include this coverage in the policy form.  If not, it is available by endorsement.</a:t>
            </a:r>
          </a:p>
          <a:p>
            <a:r>
              <a:rPr lang="en-US" dirty="0" smtClean="0"/>
              <a:t>Coverage is triggered by your contractual agreement to waive your subrogation rights.  </a:t>
            </a:r>
            <a:endParaRPr lang="en-US" dirty="0"/>
          </a:p>
        </p:txBody>
      </p:sp>
      <p:pic>
        <p:nvPicPr>
          <p:cNvPr id="4" name="Picture 3" descr="Pronetlogo2006public.png">
            <a:hlinkClick r:id="rId2"/>
          </p:cNvPr>
          <p:cNvPicPr>
            <a:picLocks noChangeAspect="1"/>
          </p:cNvPicPr>
          <p:nvPr/>
        </p:nvPicPr>
        <p:blipFill>
          <a:blip r:embed="rId3" cstate="print"/>
          <a:stretch>
            <a:fillRect/>
          </a:stretch>
        </p:blipFill>
        <p:spPr>
          <a:xfrm>
            <a:off x="4572000" y="6061204"/>
            <a:ext cx="685800" cy="52921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9900"/>
                </a:solidFill>
              </a:rPr>
              <a:t>Additional Named Insured</a:t>
            </a:r>
            <a:endParaRPr lang="en-US" dirty="0">
              <a:solidFill>
                <a:srgbClr val="CC9900"/>
              </a:solidFill>
            </a:endParaRPr>
          </a:p>
        </p:txBody>
      </p:sp>
      <p:sp>
        <p:nvSpPr>
          <p:cNvPr id="3" name="Content Placeholder 2"/>
          <p:cNvSpPr>
            <a:spLocks noGrp="1"/>
          </p:cNvSpPr>
          <p:nvPr>
            <p:ph idx="1"/>
          </p:nvPr>
        </p:nvSpPr>
        <p:spPr/>
        <p:txBody>
          <a:bodyPr/>
          <a:lstStyle/>
          <a:p>
            <a:r>
              <a:rPr lang="en-US" dirty="0" smtClean="0"/>
              <a:t>It’s not uncommon for a principal or principals to own more than one business.  </a:t>
            </a:r>
          </a:p>
          <a:p>
            <a:r>
              <a:rPr lang="en-US" dirty="0" smtClean="0">
                <a:solidFill>
                  <a:srgbClr val="003399"/>
                </a:solidFill>
              </a:rPr>
              <a:t>If the businesses are both design firms, it may be possible to insure both of them under one professional liability policy.  </a:t>
            </a:r>
          </a:p>
          <a:p>
            <a:r>
              <a:rPr lang="en-US" dirty="0" smtClean="0"/>
              <a:t>There needs to be 50% or more common ownership between the two firms.  </a:t>
            </a:r>
            <a:endParaRPr lang="en-US" dirty="0"/>
          </a:p>
        </p:txBody>
      </p:sp>
      <p:pic>
        <p:nvPicPr>
          <p:cNvPr id="4" name="Picture 3" descr="Pronetlogo2006public.png">
            <a:hlinkClick r:id="rId2"/>
          </p:cNvPr>
          <p:cNvPicPr>
            <a:picLocks noChangeAspect="1"/>
          </p:cNvPicPr>
          <p:nvPr/>
        </p:nvPicPr>
        <p:blipFill>
          <a:blip r:embed="rId3" cstate="print"/>
          <a:stretch>
            <a:fillRect/>
          </a:stretch>
        </p:blipFill>
        <p:spPr>
          <a:xfrm>
            <a:off x="4572000" y="5943600"/>
            <a:ext cx="838200" cy="646823"/>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4">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003399"/>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4351</TotalTime>
  <Words>691</Words>
  <Application>Microsoft Office PowerPoint</Application>
  <PresentationFormat>On-screen Show (4:3)</PresentationFormat>
  <Paragraphs>50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Professional Liability Nuances &amp; Endorsements</vt:lpstr>
      <vt:lpstr>Professional Liability Coverage </vt:lpstr>
      <vt:lpstr>Nuances </vt:lpstr>
      <vt:lpstr>First Dollar Defense</vt:lpstr>
      <vt:lpstr>Project Specific Excess Limit</vt:lpstr>
      <vt:lpstr>Client Specific Excess Limit</vt:lpstr>
      <vt:lpstr>Deductible Reduction/Indemnity</vt:lpstr>
      <vt:lpstr>Waiver of Subrogation</vt:lpstr>
      <vt:lpstr>Additional Named Insured</vt:lpstr>
      <vt:lpstr>Full Prior Acts</vt:lpstr>
      <vt:lpstr>Manuscript Endorsements</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PancoasL</dc:creator>
  <cp:lastModifiedBy>Audrey Camp</cp:lastModifiedBy>
  <cp:revision>211</cp:revision>
  <dcterms:created xsi:type="dcterms:W3CDTF">2012-03-30T19:18:18Z</dcterms:created>
  <dcterms:modified xsi:type="dcterms:W3CDTF">2012-07-25T14:38:03Z</dcterms:modified>
</cp:coreProperties>
</file>